
<file path=[Content_Types].xml><?xml version="1.0" encoding="utf-8"?>
<Types xmlns="http://schemas.openxmlformats.org/package/2006/content-types">
  <Default Extension="3gpp" ContentType="video/3gp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82" r:id="rId5"/>
    <p:sldId id="292" r:id="rId6"/>
    <p:sldId id="293" r:id="rId7"/>
    <p:sldId id="283" r:id="rId8"/>
    <p:sldId id="291" r:id="rId9"/>
    <p:sldId id="29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1" autoAdjust="0"/>
  </p:normalViewPr>
  <p:slideViewPr>
    <p:cSldViewPr snapToGrid="0">
      <p:cViewPr>
        <p:scale>
          <a:sx n="60" d="100"/>
          <a:sy n="60" d="100"/>
        </p:scale>
        <p:origin x="1224" y="56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12/22/2019</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12/22/2019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3gpp"/><Relationship Id="rId7" Type="http://schemas.openxmlformats.org/officeDocument/2006/relationships/image" Target="../media/image5.png"/><Relationship Id="rId2" Type="http://schemas.openxmlformats.org/officeDocument/2006/relationships/video" Target="../media/media1.3gpp"/><Relationship Id="rId1" Type="http://schemas.microsoft.com/office/2007/relationships/media" Target="../media/media1.3gpp"/><Relationship Id="rId6" Type="http://schemas.openxmlformats.org/officeDocument/2006/relationships/image" Target="../media/image4.jpeg"/><Relationship Id="rId5" Type="http://schemas.openxmlformats.org/officeDocument/2006/relationships/slideLayout" Target="../slideLayouts/slideLayout6.xml"/><Relationship Id="rId4" Type="http://schemas.openxmlformats.org/officeDocument/2006/relationships/video" Target="../media/media2.3gp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4538107" y="5112197"/>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0" y="3308762"/>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br>
              <a:rPr lang="en-US" sz="1000" dirty="0"/>
            </a:br>
            <a:r>
              <a:rPr lang="en-US" sz="6000" dirty="0"/>
              <a:t>RAKSHAK</a:t>
            </a:r>
            <a:r>
              <a:rPr lang="en-US" sz="1000" dirty="0"/>
              <a:t> </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89453" y="4947097"/>
            <a:ext cx="4182507" cy="690752"/>
          </a:xfrm>
        </p:spPr>
        <p:txBody>
          <a:bodyPr/>
          <a:lstStyle/>
          <a:p>
            <a:pPr algn="ctr"/>
            <a:r>
              <a:rPr lang="en-US" sz="2000" b="1" dirty="0"/>
              <a:t>A VIOLENCE DETECTION SYSTEM</a:t>
            </a:r>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2182179" y="6433029"/>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A picture containing text, book&#10;&#10;Description automatically generated">
            <a:extLst>
              <a:ext uri="{FF2B5EF4-FFF2-40B4-BE49-F238E27FC236}">
                <a16:creationId xmlns:a16="http://schemas.microsoft.com/office/drawing/2014/main" id="{FE2AD675-9BFE-484B-95B9-A2ABD431CEFE}"/>
              </a:ext>
            </a:extLst>
          </p:cNvPr>
          <p:cNvPicPr>
            <a:picLocks noGrp="1" noChangeAspect="1"/>
          </p:cNvPicPr>
          <p:nvPr>
            <p:ph type="pic" sz="quarter" idx="10"/>
          </p:nvPr>
        </p:nvPicPr>
        <p:blipFill>
          <a:blip r:embed="rId2"/>
          <a:srcRect t="7092" b="7092"/>
          <a:stretch>
            <a:fillRect/>
          </a:stretch>
        </p:blipFill>
        <p:spPr>
          <a:xfrm>
            <a:off x="3403600" y="331042"/>
            <a:ext cx="9626756" cy="6195915"/>
          </a:xfrm>
        </p:spPr>
      </p:pic>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62939" y="483685"/>
            <a:ext cx="804898" cy="2715241"/>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sz="4000"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49363" y="2740807"/>
            <a:ext cx="450092" cy="298032"/>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664300" y="330215"/>
            <a:ext cx="4137007" cy="2410592"/>
          </a:xfrm>
          <a:prstGeom prst="roundRect">
            <a:avLst>
              <a:gd name="adj" fmla="val 0"/>
            </a:avLst>
          </a:prstGeom>
        </p:spPr>
        <p:txBody>
          <a:bodyPr/>
          <a:lstStyle/>
          <a:p>
            <a:r>
              <a:rPr lang="en-IN" sz="4000" dirty="0"/>
              <a:t>India is the fourth-worst country in the world for religious violence</a:t>
            </a:r>
            <a:br>
              <a:rPr lang="en-IN" sz="4000" dirty="0"/>
            </a:br>
            <a:endParaRPr lang="en-US" sz="4000" dirty="0"/>
          </a:p>
        </p:txBody>
      </p:sp>
      <p:sp>
        <p:nvSpPr>
          <p:cNvPr id="15" name="Freeform 5">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7"/>
            <a:ext cx="751030" cy="5698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4000" dirty="0"/>
          </a:p>
        </p:txBody>
      </p:sp>
      <p:sp>
        <p:nvSpPr>
          <p:cNvPr id="19" name="TextBox 18">
            <a:extLst>
              <a:ext uri="{FF2B5EF4-FFF2-40B4-BE49-F238E27FC236}">
                <a16:creationId xmlns:a16="http://schemas.microsoft.com/office/drawing/2014/main" id="{BEB09FA4-93FB-42B6-AAB5-F7463A12A983}"/>
              </a:ext>
              <a:ext uri="{C183D7F6-B498-43B3-948B-1728B52AA6E4}">
                <adec:decorative xmlns:adec="http://schemas.microsoft.com/office/drawing/2017/decorative" val="1"/>
              </a:ext>
            </a:extLst>
          </p:cNvPr>
          <p:cNvSpPr txBox="1">
            <a:spLocks/>
          </p:cNvSpPr>
          <p:nvPr/>
        </p:nvSpPr>
        <p:spPr>
          <a:xfrm rot="10800000">
            <a:off x="24164" y="637559"/>
            <a:ext cx="804898" cy="2715241"/>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sz="4000" dirty="0"/>
          </a:p>
        </p:txBody>
      </p:sp>
      <p:sp>
        <p:nvSpPr>
          <p:cNvPr id="20" name="Isosceles Triangle 19">
            <a:extLst>
              <a:ext uri="{FF2B5EF4-FFF2-40B4-BE49-F238E27FC236}">
                <a16:creationId xmlns:a16="http://schemas.microsoft.com/office/drawing/2014/main" id="{C7CFE6CA-1F7E-4EFD-A3F1-D0084C392320}"/>
              </a:ext>
              <a:ext uri="{C183D7F6-B498-43B3-948B-1728B52AA6E4}">
                <adec:decorative xmlns:adec="http://schemas.microsoft.com/office/drawing/2017/decorative" val="1"/>
              </a:ext>
            </a:extLst>
          </p:cNvPr>
          <p:cNvSpPr/>
          <p:nvPr/>
        </p:nvSpPr>
        <p:spPr>
          <a:xfrm rot="16200000">
            <a:off x="414462" y="2826407"/>
            <a:ext cx="389188"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26" name="Freeform 5">
            <a:extLst>
              <a:ext uri="{FF2B5EF4-FFF2-40B4-BE49-F238E27FC236}">
                <a16:creationId xmlns:a16="http://schemas.microsoft.com/office/drawing/2014/main" id="{4C8BCA02-3177-49B5-BB78-71D926F226BF}"/>
              </a:ext>
              <a:ext uri="{C183D7F6-B498-43B3-948B-1728B52AA6E4}">
                <adec:decorative xmlns:adec="http://schemas.microsoft.com/office/drawing/2017/decorative" val="1"/>
              </a:ext>
            </a:extLst>
          </p:cNvPr>
          <p:cNvSpPr>
            <a:spLocks noChangeAspect="1"/>
          </p:cNvSpPr>
          <p:nvPr/>
        </p:nvSpPr>
        <p:spPr bwMode="auto">
          <a:xfrm>
            <a:off x="609056" y="5271167"/>
            <a:ext cx="751030" cy="5698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4000" dirty="0"/>
          </a:p>
        </p:txBody>
      </p:sp>
      <p:sp>
        <p:nvSpPr>
          <p:cNvPr id="39" name="TextBox 38">
            <a:extLst>
              <a:ext uri="{FF2B5EF4-FFF2-40B4-BE49-F238E27FC236}">
                <a16:creationId xmlns:a16="http://schemas.microsoft.com/office/drawing/2014/main" id="{48ACC3D4-2825-414A-AC9B-EBC363A1BB7F}"/>
              </a:ext>
              <a:ext uri="{C183D7F6-B498-43B3-948B-1728B52AA6E4}">
                <adec:decorative xmlns:adec="http://schemas.microsoft.com/office/drawing/2017/decorative" val="1"/>
              </a:ext>
            </a:extLst>
          </p:cNvPr>
          <p:cNvSpPr txBox="1">
            <a:spLocks/>
          </p:cNvSpPr>
          <p:nvPr/>
        </p:nvSpPr>
        <p:spPr>
          <a:xfrm>
            <a:off x="11332895" y="4046088"/>
            <a:ext cx="804898" cy="2715241"/>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sz="4000" dirty="0"/>
          </a:p>
        </p:txBody>
      </p:sp>
      <p:sp>
        <p:nvSpPr>
          <p:cNvPr id="40" name="Isosceles Triangle 39">
            <a:extLst>
              <a:ext uri="{FF2B5EF4-FFF2-40B4-BE49-F238E27FC236}">
                <a16:creationId xmlns:a16="http://schemas.microsoft.com/office/drawing/2014/main" id="{137D1906-C7E8-4872-9F11-0E43D6163839}"/>
              </a:ext>
              <a:ext uri="{C183D7F6-B498-43B3-948B-1728B52AA6E4}">
                <adec:decorative xmlns:adec="http://schemas.microsoft.com/office/drawing/2017/decorative" val="1"/>
              </a:ext>
            </a:extLst>
          </p:cNvPr>
          <p:cNvSpPr/>
          <p:nvPr/>
        </p:nvSpPr>
        <p:spPr>
          <a:xfrm rot="10800000">
            <a:off x="11332895" y="6249417"/>
            <a:ext cx="450092" cy="367466"/>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41" name="Title 2">
            <a:extLst>
              <a:ext uri="{FF2B5EF4-FFF2-40B4-BE49-F238E27FC236}">
                <a16:creationId xmlns:a16="http://schemas.microsoft.com/office/drawing/2014/main" id="{8B49DC13-0B9D-41BF-A67A-603AEB044670}"/>
              </a:ext>
            </a:extLst>
          </p:cNvPr>
          <p:cNvSpPr txBox="1">
            <a:spLocks/>
          </p:cNvSpPr>
          <p:nvPr/>
        </p:nvSpPr>
        <p:spPr>
          <a:xfrm>
            <a:off x="390693" y="52856"/>
            <a:ext cx="5514807" cy="2791442"/>
          </a:xfrm>
          <a:prstGeom prst="roundRect">
            <a:avLst>
              <a:gd name="adj" fmla="val 0"/>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IN" sz="4000" dirty="0"/>
              <a:t>Many thousands killed each year in violent conflicts, there are huge numbers who are injured as a result</a:t>
            </a:r>
          </a:p>
          <a:p>
            <a:endParaRPr lang="en-US" sz="4000" dirty="0"/>
          </a:p>
        </p:txBody>
      </p:sp>
      <p:sp>
        <p:nvSpPr>
          <p:cNvPr id="42" name="Freeform 5">
            <a:extLst>
              <a:ext uri="{FF2B5EF4-FFF2-40B4-BE49-F238E27FC236}">
                <a16:creationId xmlns:a16="http://schemas.microsoft.com/office/drawing/2014/main" id="{D7F8A4CE-96CF-4F78-A8AD-056286F2FDAA}"/>
              </a:ext>
              <a:ext uri="{C183D7F6-B498-43B3-948B-1728B52AA6E4}">
                <adec:decorative xmlns:adec="http://schemas.microsoft.com/office/drawing/2017/decorative" val="1"/>
              </a:ext>
            </a:extLst>
          </p:cNvPr>
          <p:cNvSpPr>
            <a:spLocks noChangeAspect="1"/>
          </p:cNvSpPr>
          <p:nvPr/>
        </p:nvSpPr>
        <p:spPr bwMode="auto">
          <a:xfrm>
            <a:off x="450777" y="8332233"/>
            <a:ext cx="751030" cy="5698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4000" dirty="0"/>
          </a:p>
        </p:txBody>
      </p:sp>
      <p:sp>
        <p:nvSpPr>
          <p:cNvPr id="43" name="TextBox 42">
            <a:extLst>
              <a:ext uri="{FF2B5EF4-FFF2-40B4-BE49-F238E27FC236}">
                <a16:creationId xmlns:a16="http://schemas.microsoft.com/office/drawing/2014/main" id="{16FA4DE6-F346-4DBC-A366-C49FDBE3EC32}"/>
              </a:ext>
              <a:ext uri="{C183D7F6-B498-43B3-948B-1728B52AA6E4}">
                <adec:decorative xmlns:adec="http://schemas.microsoft.com/office/drawing/2017/decorative" val="1"/>
              </a:ext>
            </a:extLst>
          </p:cNvPr>
          <p:cNvSpPr txBox="1">
            <a:spLocks/>
          </p:cNvSpPr>
          <p:nvPr/>
        </p:nvSpPr>
        <p:spPr>
          <a:xfrm rot="10800000">
            <a:off x="18285" y="3880459"/>
            <a:ext cx="804898" cy="2715241"/>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sz="4000" dirty="0"/>
          </a:p>
        </p:txBody>
      </p:sp>
      <p:sp>
        <p:nvSpPr>
          <p:cNvPr id="44" name="Isosceles Triangle 43">
            <a:extLst>
              <a:ext uri="{FF2B5EF4-FFF2-40B4-BE49-F238E27FC236}">
                <a16:creationId xmlns:a16="http://schemas.microsoft.com/office/drawing/2014/main" id="{F6FBCA2A-22E8-454F-AC9A-030AB4CEC819}"/>
              </a:ext>
              <a:ext uri="{C183D7F6-B498-43B3-948B-1728B52AA6E4}">
                <adec:decorative xmlns:adec="http://schemas.microsoft.com/office/drawing/2017/decorative" val="1"/>
              </a:ext>
            </a:extLst>
          </p:cNvPr>
          <p:cNvSpPr/>
          <p:nvPr/>
        </p:nvSpPr>
        <p:spPr>
          <a:xfrm rot="16200000">
            <a:off x="408584" y="6156224"/>
            <a:ext cx="389188"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45" name="Title 2">
            <a:extLst>
              <a:ext uri="{FF2B5EF4-FFF2-40B4-BE49-F238E27FC236}">
                <a16:creationId xmlns:a16="http://schemas.microsoft.com/office/drawing/2014/main" id="{8F94077E-EFC1-4A18-852E-B73D15A8A3CE}"/>
              </a:ext>
            </a:extLst>
          </p:cNvPr>
          <p:cNvSpPr txBox="1">
            <a:spLocks/>
          </p:cNvSpPr>
          <p:nvPr/>
        </p:nvSpPr>
        <p:spPr>
          <a:xfrm>
            <a:off x="6781800" y="3355835"/>
            <a:ext cx="4946663" cy="2893581"/>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fontAlgn="base"/>
            <a:r>
              <a:rPr lang="en-IN" sz="4000" dirty="0"/>
              <a:t>many thousands killed each year in violent conflicts, there are huge numbers who are injured as a result</a:t>
            </a:r>
          </a:p>
        </p:txBody>
      </p:sp>
      <p:sp>
        <p:nvSpPr>
          <p:cNvPr id="46" name="Freeform 5">
            <a:extLst>
              <a:ext uri="{FF2B5EF4-FFF2-40B4-BE49-F238E27FC236}">
                <a16:creationId xmlns:a16="http://schemas.microsoft.com/office/drawing/2014/main" id="{0BAED775-2D9F-4730-9C61-6726B2B2D577}"/>
              </a:ext>
              <a:ext uri="{C183D7F6-B498-43B3-948B-1728B52AA6E4}">
                <adec:decorative xmlns:adec="http://schemas.microsoft.com/office/drawing/2017/decorative" val="1"/>
              </a:ext>
            </a:extLst>
          </p:cNvPr>
          <p:cNvSpPr>
            <a:spLocks noChangeAspect="1"/>
          </p:cNvSpPr>
          <p:nvPr/>
        </p:nvSpPr>
        <p:spPr bwMode="auto">
          <a:xfrm>
            <a:off x="603177" y="8484633"/>
            <a:ext cx="751030" cy="5698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4000" dirty="0"/>
          </a:p>
        </p:txBody>
      </p:sp>
      <p:sp>
        <p:nvSpPr>
          <p:cNvPr id="47" name="Title 2">
            <a:extLst>
              <a:ext uri="{FF2B5EF4-FFF2-40B4-BE49-F238E27FC236}">
                <a16:creationId xmlns:a16="http://schemas.microsoft.com/office/drawing/2014/main" id="{3363F916-FA3E-479B-B209-D406A544B251}"/>
              </a:ext>
            </a:extLst>
          </p:cNvPr>
          <p:cNvSpPr txBox="1">
            <a:spLocks/>
          </p:cNvSpPr>
          <p:nvPr/>
        </p:nvSpPr>
        <p:spPr>
          <a:xfrm>
            <a:off x="420734" y="3551558"/>
            <a:ext cx="4749000" cy="262876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fontAlgn="base"/>
            <a:r>
              <a:rPr lang="en-IN" sz="4000" dirty="0"/>
              <a:t>Crimes in India rise in 2019 as compared to last year; murder, rapes see a spike</a:t>
            </a:r>
          </a:p>
        </p:txBody>
      </p:sp>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bg1">
                <a:lumMod val="85000"/>
              </a:schemeClr>
            </a:gs>
            <a:gs pos="83000">
              <a:schemeClr val="bg1">
                <a:lumMod val="6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Box 30">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608212" y="340117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1003300" y="5852270"/>
            <a:ext cx="883417"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US" smtClean="0"/>
              <a:pPr/>
              <a:t>3</a:t>
            </a:fld>
            <a:endParaRPr lang="en-US" dirty="0"/>
          </a:p>
        </p:txBody>
      </p:sp>
      <p:pic>
        <p:nvPicPr>
          <p:cNvPr id="18" name="Picture 17" descr="A close up of a toy&#10;&#10;Description automatically generated">
            <a:extLst>
              <a:ext uri="{FF2B5EF4-FFF2-40B4-BE49-F238E27FC236}">
                <a16:creationId xmlns:a16="http://schemas.microsoft.com/office/drawing/2014/main" id="{E9C06E34-50BC-4055-BC3B-B8DBAEB2E315}"/>
              </a:ext>
            </a:extLst>
          </p:cNvPr>
          <p:cNvPicPr>
            <a:picLocks noChangeAspect="1"/>
          </p:cNvPicPr>
          <p:nvPr/>
        </p:nvPicPr>
        <p:blipFill>
          <a:blip r:embed="rId2"/>
          <a:stretch>
            <a:fillRect/>
          </a:stretch>
        </p:blipFill>
        <p:spPr>
          <a:xfrm>
            <a:off x="5141352" y="1810088"/>
            <a:ext cx="7190348" cy="4667249"/>
          </a:xfrm>
          <a:prstGeom prst="rect">
            <a:avLst/>
          </a:prstGeom>
        </p:spPr>
      </p:pic>
      <p:sp>
        <p:nvSpPr>
          <p:cNvPr id="24" name="Title 19">
            <a:extLst>
              <a:ext uri="{FF2B5EF4-FFF2-40B4-BE49-F238E27FC236}">
                <a16:creationId xmlns:a16="http://schemas.microsoft.com/office/drawing/2014/main" id="{91904784-C563-454E-BAEE-D63E631D1CDB}"/>
              </a:ext>
            </a:extLst>
          </p:cNvPr>
          <p:cNvSpPr>
            <a:spLocks noGrp="1"/>
          </p:cNvSpPr>
          <p:nvPr>
            <p:ph type="ctrTitle"/>
          </p:nvPr>
        </p:nvSpPr>
        <p:spPr>
          <a:xfrm>
            <a:off x="1003300" y="515841"/>
            <a:ext cx="4330700" cy="5465859"/>
          </a:xfrm>
        </p:spPr>
        <p:txBody>
          <a:bodyPr/>
          <a:lstStyle/>
          <a:p>
            <a:r>
              <a:rPr lang="en-IN" sz="3500" dirty="0"/>
              <a:t>HOW  DO  WE  HELP?</a:t>
            </a:r>
            <a:br>
              <a:rPr lang="en-IN" sz="2800" dirty="0"/>
            </a:br>
            <a:r>
              <a:rPr lang="en-IN" sz="2300" spc="-150" dirty="0">
                <a:latin typeface="+mn-lt"/>
                <a:cs typeface="Raavi" panose="020B0502040204020203" pitchFamily="34" charset="0"/>
              </a:rPr>
              <a:t>RAKSHAK  </a:t>
            </a:r>
            <a:r>
              <a:rPr lang="en-IN" sz="2300" b="0" spc="-150" dirty="0">
                <a:latin typeface="+mn-lt"/>
                <a:cs typeface="Raavi" panose="020B0502040204020203" pitchFamily="34" charset="0"/>
              </a:rPr>
              <a:t>detects violent activities via  CCTV cameras, sends an alert to the assigned </a:t>
            </a:r>
            <a:r>
              <a:rPr lang="en-IN" sz="2300" b="0" spc="-150" dirty="0" err="1">
                <a:latin typeface="+mn-lt"/>
                <a:cs typeface="Raavi" panose="020B0502040204020203" pitchFamily="34" charset="0"/>
              </a:rPr>
              <a:t>incharge</a:t>
            </a:r>
            <a:r>
              <a:rPr lang="en-IN" sz="2300" b="0" spc="-150" dirty="0">
                <a:latin typeface="+mn-lt"/>
                <a:cs typeface="Raavi" panose="020B0502040204020203" pitchFamily="34" charset="0"/>
              </a:rPr>
              <a:t> to check the  CCTV live footage, if the situation needs police interference, the </a:t>
            </a:r>
            <a:r>
              <a:rPr lang="en-IN" sz="2300" b="0" spc="-150" dirty="0" err="1">
                <a:latin typeface="+mn-lt"/>
                <a:cs typeface="Raavi" panose="020B0502040204020203" pitchFamily="34" charset="0"/>
              </a:rPr>
              <a:t>incharge</a:t>
            </a:r>
            <a:r>
              <a:rPr lang="en-IN" sz="2300" b="0" spc="-150" dirty="0">
                <a:latin typeface="+mn-lt"/>
                <a:cs typeface="Raavi" panose="020B0502040204020203" pitchFamily="34" charset="0"/>
              </a:rPr>
              <a:t> can press a button on our application, and police/ ambulance will be able to view the route to the location , to go and handle the crime scene.</a:t>
            </a:r>
            <a:br>
              <a:rPr lang="en-IN" sz="2300" b="0" spc="-150" dirty="0">
                <a:latin typeface="+mn-lt"/>
                <a:cs typeface="Raavi" panose="020B0502040204020203" pitchFamily="34" charset="0"/>
              </a:rPr>
            </a:br>
            <a:endParaRPr lang="en-IN" sz="2300" b="0" spc="-150" dirty="0">
              <a:latin typeface="+mn-lt"/>
              <a:cs typeface="Raavi" panose="020B0502040204020203" pitchFamily="34" charset="0"/>
            </a:endParaRPr>
          </a:p>
        </p:txBody>
      </p:sp>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TARGET AUDIENCE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1801" y="1034352"/>
            <a:ext cx="5472000" cy="432000"/>
          </a:xfrm>
        </p:spPr>
        <p:txBody>
          <a:bodyPr/>
          <a:lstStyle/>
          <a:p>
            <a:r>
              <a:rPr lang="en-US" dirty="0"/>
              <a:t>Our target audience is scalable to 2 segments</a:t>
            </a:r>
          </a:p>
          <a:p>
            <a:endParaRPr lang="en-US" dirty="0"/>
          </a:p>
          <a:p>
            <a:endParaRPr lang="en-US"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1801" y="1636705"/>
            <a:ext cx="5472000" cy="4742832"/>
          </a:xfrm>
        </p:spPr>
        <p:txBody>
          <a:bodyPr/>
          <a:lstStyle/>
          <a:p>
            <a:pPr marL="0" indent="0">
              <a:buNone/>
            </a:pPr>
            <a:r>
              <a:rPr lang="en-US" sz="2200" dirty="0"/>
              <a:t>1) Public Infrastructure Sector</a:t>
            </a:r>
          </a:p>
          <a:p>
            <a:r>
              <a:rPr lang="en-US" dirty="0"/>
              <a:t>Indian Govt. has allocated a fund of 2000 Cr. for creating a comprehensive and integrated system for effective policing through E-Governance.</a:t>
            </a:r>
          </a:p>
          <a:p>
            <a:r>
              <a:rPr lang="en-US" dirty="0" err="1"/>
              <a:t>Rakshak</a:t>
            </a:r>
            <a:r>
              <a:rPr lang="en-US" dirty="0"/>
              <a:t> can be used by police to monitor Public Fights nation wide.</a:t>
            </a:r>
          </a:p>
          <a:p>
            <a:pPr marL="0" indent="0">
              <a:buNone/>
            </a:pPr>
            <a:r>
              <a:rPr lang="en-US" sz="2200" dirty="0"/>
              <a:t>2) Commercial Sector</a:t>
            </a:r>
          </a:p>
          <a:p>
            <a:r>
              <a:rPr lang="en-US" dirty="0"/>
              <a:t>According to a recent research, a big percentage of crimes takes place in big basements.</a:t>
            </a:r>
          </a:p>
          <a:p>
            <a:r>
              <a:rPr lang="en-US" dirty="0" err="1"/>
              <a:t>Rakshak</a:t>
            </a:r>
            <a:r>
              <a:rPr lang="en-US" dirty="0"/>
              <a:t> can be used by big scale companies, Residential Localities, Malls, etc. for monitoring the CCTV cameras of their basement.</a:t>
            </a:r>
          </a:p>
        </p:txBody>
      </p:sp>
      <p:sp>
        <p:nvSpPr>
          <p:cNvPr id="15" name="Freeform 5">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10" name="Picture Placeholder 9" descr="A picture containing baseball, bat&#10;&#10;Description automatically generated">
            <a:extLst>
              <a:ext uri="{FF2B5EF4-FFF2-40B4-BE49-F238E27FC236}">
                <a16:creationId xmlns:a16="http://schemas.microsoft.com/office/drawing/2014/main" id="{6929A49A-23EE-4C67-B970-34FC992FA5A9}"/>
              </a:ext>
            </a:extLst>
          </p:cNvPr>
          <p:cNvPicPr>
            <a:picLocks noGrp="1" noChangeAspect="1"/>
          </p:cNvPicPr>
          <p:nvPr>
            <p:ph type="pic" sz="quarter" idx="14"/>
          </p:nvPr>
        </p:nvPicPr>
        <p:blipFill>
          <a:blip r:embed="rId2"/>
          <a:srcRect t="2191" b="2191"/>
          <a:stretch>
            <a:fillRect/>
          </a:stretch>
        </p:blipFill>
        <p:spPr>
          <a:xfrm>
            <a:off x="6544175" y="1636705"/>
            <a:ext cx="5367751" cy="4742832"/>
          </a:xfrm>
        </p:spPr>
      </p:pic>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06C1E0-37D4-4F5C-A6C9-51A9F3567B9E}"/>
              </a:ext>
            </a:extLst>
          </p:cNvPr>
          <p:cNvSpPr>
            <a:spLocks noGrp="1"/>
          </p:cNvSpPr>
          <p:nvPr>
            <p:ph type="body" sz="quarter" idx="32"/>
          </p:nvPr>
        </p:nvSpPr>
        <p:spPr>
          <a:xfrm>
            <a:off x="4120229" y="432000"/>
            <a:ext cx="3702971" cy="672900"/>
          </a:xfrm>
        </p:spPr>
        <p:txBody>
          <a:bodyPr/>
          <a:lstStyle/>
          <a:p>
            <a:r>
              <a:rPr lang="en-IN" sz="3200" b="1" dirty="0"/>
              <a:t>OUR USER INTERFACE</a:t>
            </a:r>
          </a:p>
        </p:txBody>
      </p:sp>
      <p:pic>
        <p:nvPicPr>
          <p:cNvPr id="13" name="Content Placeholder 12" descr="A picture containing text, map&#10;&#10;Description automatically generated">
            <a:extLst>
              <a:ext uri="{FF2B5EF4-FFF2-40B4-BE49-F238E27FC236}">
                <a16:creationId xmlns:a16="http://schemas.microsoft.com/office/drawing/2014/main" id="{CD870982-1D91-452C-AC1C-71DD57A9940F}"/>
              </a:ext>
            </a:extLst>
          </p:cNvPr>
          <p:cNvPicPr>
            <a:picLocks noGrp="1" noChangeAspect="1"/>
          </p:cNvPicPr>
          <p:nvPr>
            <p:ph sz="half" idx="1"/>
          </p:nvPr>
        </p:nvPicPr>
        <p:blipFill>
          <a:blip r:embed="rId6"/>
          <a:stretch>
            <a:fillRect/>
          </a:stretch>
        </p:blipFill>
        <p:spPr>
          <a:xfrm>
            <a:off x="4726758" y="1104900"/>
            <a:ext cx="2347546" cy="5086350"/>
          </a:xfrm>
        </p:spPr>
      </p:pic>
      <p:pic>
        <p:nvPicPr>
          <p:cNvPr id="14" name="WhatsApp Video 2019-12-22 at 08.29.03">
            <a:hlinkClick r:id="" action="ppaction://media"/>
            <a:extLst>
              <a:ext uri="{FF2B5EF4-FFF2-40B4-BE49-F238E27FC236}">
                <a16:creationId xmlns:a16="http://schemas.microsoft.com/office/drawing/2014/main" id="{17DA0142-6D68-43E1-A9EB-43ADA1164E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2609" y="219074"/>
            <a:ext cx="3012892" cy="6191251"/>
          </a:xfrm>
          <a:prstGeom prst="rect">
            <a:avLst/>
          </a:prstGeom>
        </p:spPr>
      </p:pic>
      <p:pic>
        <p:nvPicPr>
          <p:cNvPr id="15" name="WhatsApp Video 2019-12-22 at 08.29.04">
            <a:hlinkClick r:id="" action="ppaction://media"/>
            <a:extLst>
              <a:ext uri="{FF2B5EF4-FFF2-40B4-BE49-F238E27FC236}">
                <a16:creationId xmlns:a16="http://schemas.microsoft.com/office/drawing/2014/main" id="{0BDD5366-F8C6-4975-A1B3-B02BF8E4146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542891" y="219075"/>
            <a:ext cx="3165475" cy="6191250"/>
          </a:xfrm>
          <a:prstGeom prst="rect">
            <a:avLst/>
          </a:prstGeom>
        </p:spPr>
      </p:pic>
    </p:spTree>
    <p:extLst>
      <p:ext uri="{BB962C8B-B14F-4D97-AF65-F5344CB8AC3E}">
        <p14:creationId xmlns:p14="http://schemas.microsoft.com/office/powerpoint/2010/main" val="36407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7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5"/>
                </p:tgtEl>
              </p:cMediaNode>
            </p:video>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E31355-0632-4238-BCF6-BDE932E02D4C}"/>
              </a:ext>
            </a:extLst>
          </p:cNvPr>
          <p:cNvSpPr>
            <a:spLocks noGrp="1"/>
          </p:cNvSpPr>
          <p:nvPr>
            <p:ph type="title"/>
          </p:nvPr>
        </p:nvSpPr>
        <p:spPr>
          <a:xfrm>
            <a:off x="3168000" y="1295566"/>
            <a:ext cx="5472000" cy="432000"/>
          </a:xfrm>
        </p:spPr>
        <p:txBody>
          <a:bodyPr/>
          <a:lstStyle/>
          <a:p>
            <a:r>
              <a:rPr lang="en-IN" sz="6600" dirty="0"/>
              <a:t>THANK YOU</a:t>
            </a:r>
          </a:p>
        </p:txBody>
      </p:sp>
      <p:sp>
        <p:nvSpPr>
          <p:cNvPr id="22" name="Content Placeholder 21">
            <a:extLst>
              <a:ext uri="{FF2B5EF4-FFF2-40B4-BE49-F238E27FC236}">
                <a16:creationId xmlns:a16="http://schemas.microsoft.com/office/drawing/2014/main" id="{7FAB06DA-DBCD-4B6C-9D34-1C1DC7F4FDFD}"/>
              </a:ext>
            </a:extLst>
          </p:cNvPr>
          <p:cNvSpPr>
            <a:spLocks noGrp="1"/>
          </p:cNvSpPr>
          <p:nvPr>
            <p:ph sz="half" idx="1"/>
          </p:nvPr>
        </p:nvSpPr>
        <p:spPr>
          <a:xfrm>
            <a:off x="1993900" y="2489200"/>
            <a:ext cx="9601200" cy="3702800"/>
          </a:xfrm>
        </p:spPr>
        <p:txBody>
          <a:bodyPr/>
          <a:lstStyle/>
          <a:p>
            <a:r>
              <a:rPr lang="en-IN" sz="3200" b="1" dirty="0"/>
              <a:t>REGARDS- </a:t>
            </a:r>
          </a:p>
          <a:p>
            <a:r>
              <a:rPr lang="en-IN" sz="3200" b="1" dirty="0"/>
              <a:t>TEAM WILDCARD</a:t>
            </a:r>
          </a:p>
          <a:p>
            <a:pPr marL="0" indent="0">
              <a:buNone/>
            </a:pPr>
            <a:r>
              <a:rPr lang="en-IN" sz="3200" b="1" dirty="0"/>
              <a:t>TEAM NUMBER 15</a:t>
            </a:r>
          </a:p>
        </p:txBody>
      </p:sp>
    </p:spTree>
    <p:extLst>
      <p:ext uri="{BB962C8B-B14F-4D97-AF65-F5344CB8AC3E}">
        <p14:creationId xmlns:p14="http://schemas.microsoft.com/office/powerpoint/2010/main" val="2893854554"/>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61FE8A-8F15-409F-AF62-619C69C0D53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A930687-51F2-44C8-9CE6-D1B3D6E17522}">
  <ds:schemaRefs>
    <ds:schemaRef ds:uri="http://schemas.microsoft.com/sharepoint/v3/contenttype/forms"/>
  </ds:schemaRefs>
</ds:datastoreItem>
</file>

<file path=customXml/itemProps3.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tf16411253</Template>
  <TotalTime>0</TotalTime>
  <Words>253</Words>
  <Application>Microsoft Office PowerPoint</Application>
  <PresentationFormat>Widescreen</PresentationFormat>
  <Paragraphs>21</Paragraphs>
  <Slides>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Corbel</vt:lpstr>
      <vt:lpstr>Times New Roman</vt:lpstr>
      <vt:lpstr>Office Theme</vt:lpstr>
      <vt:lpstr> RAKSHAK </vt:lpstr>
      <vt:lpstr>India is the fourth-worst country in the world for religious violence </vt:lpstr>
      <vt:lpstr>HOW  DO  WE  HELP? RAKSHAK  detects violent activities via  CCTV cameras, sends an alert to the assigned incharge to check the  CCTV live footage, if the situation needs police interference, the incharge can press a button on our application, and police/ ambulance will be able to view the route to the location , to go and handle the crime scene. </vt:lpstr>
      <vt:lpstr>TARGET AUDIENCE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2019-12-22T02:29:37Z</dcterms:created>
  <dcterms:modified xsi:type="dcterms:W3CDTF">2019-12-22T06:15:26Z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